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73" r:id="rId6"/>
    <p:sldId id="274" r:id="rId7"/>
    <p:sldId id="275" r:id="rId8"/>
    <p:sldId id="260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3EAAE1"/>
    <a:srgbClr val="373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1A91-DEE3-48C2-BBA6-5FF1B4B19DB5}" v="68" dt="2024-05-16T09:32:50.971"/>
    <p1510:client id="{9E5CC994-F23F-4B1E-AE4A-5AC32C790689}" v="60" dt="2024-05-16T15:06:06.852"/>
    <p1510:client id="{E3FDF450-0F32-4071-6EF7-894EE5559C90}" v="12" dt="2024-05-17T15:14:42.14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34" autoAdjust="0"/>
  </p:normalViewPr>
  <p:slideViewPr>
    <p:cSldViewPr snapToGrid="0">
      <p:cViewPr>
        <p:scale>
          <a:sx n="77" d="100"/>
          <a:sy n="77" d="100"/>
        </p:scale>
        <p:origin x="88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1BDB0-B1CC-A64E-A960-E62A880817D9}" type="datetimeFigureOut">
              <a:rPr lang="it-IT" smtClean="0"/>
              <a:t>26/06/2025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C79D8-49B1-D642-BEF5-CEF8E6E55B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49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C79D8-49B1-D642-BEF5-CEF8E6E55B2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2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9083E4C5-D7DC-CB44-B6B2-82081F8BAC89}"/>
              </a:ext>
            </a:extLst>
          </p:cNvPr>
          <p:cNvGrpSpPr/>
          <p:nvPr userDrawn="1"/>
        </p:nvGrpSpPr>
        <p:grpSpPr>
          <a:xfrm>
            <a:off x="0" y="0"/>
            <a:ext cx="12193030" cy="6867962"/>
            <a:chOff x="0" y="-1"/>
            <a:chExt cx="12193030" cy="68679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806F6A0-22C5-3D4E-B809-B4ABA9951BE4}"/>
                </a:ext>
              </a:extLst>
            </p:cNvPr>
            <p:cNvSpPr/>
            <p:nvPr/>
          </p:nvSpPr>
          <p:spPr>
            <a:xfrm>
              <a:off x="0" y="-1"/>
              <a:ext cx="8758878" cy="3424193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641D080A-1061-434E-91F5-2765065665AF}"/>
                </a:ext>
              </a:extLst>
            </p:cNvPr>
            <p:cNvSpPr/>
            <p:nvPr/>
          </p:nvSpPr>
          <p:spPr>
            <a:xfrm>
              <a:off x="8756817" y="0"/>
              <a:ext cx="3435183" cy="3424193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E4E45E8-E658-B945-AF3C-305F9BAA78D5}"/>
                </a:ext>
              </a:extLst>
            </p:cNvPr>
            <p:cNvSpPr/>
            <p:nvPr/>
          </p:nvSpPr>
          <p:spPr>
            <a:xfrm>
              <a:off x="8757847" y="3424192"/>
              <a:ext cx="3435183" cy="3443769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73A5DF94-20DB-7040-B0AE-963BAFF8A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0" y="3425093"/>
            <a:ext cx="8764800" cy="34338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E923FD-B7A4-F149-B554-3DB64E3EF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600" y="838800"/>
            <a:ext cx="7297200" cy="1136304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EC1A97-9752-1341-B213-EC7692CF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0" y="2408172"/>
            <a:ext cx="7297200" cy="81146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3EAAE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720E7A1B-5A7F-3149-B4A6-51B3C9519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93238" y="4344637"/>
            <a:ext cx="2200275" cy="8223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rgbClr val="3EAAE1"/>
                </a:solidFill>
              </a:defRPr>
            </a:lvl1pPr>
          </a:lstStyle>
          <a:p>
            <a:r>
              <a:rPr lang="it-IT"/>
              <a:t>XX marzo</a:t>
            </a:r>
          </a:p>
          <a:p>
            <a:r>
              <a:rPr lang="it-IT"/>
              <a:t>2020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85A82D8-53DC-0B46-B152-15B96B08DA08}"/>
              </a:ext>
            </a:extLst>
          </p:cNvPr>
          <p:cNvSpPr/>
          <p:nvPr userDrawn="1"/>
        </p:nvSpPr>
        <p:spPr>
          <a:xfrm>
            <a:off x="9393238" y="5814445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Architects Team</a:t>
            </a:r>
            <a:endParaRPr lang="en-US" sz="1000">
              <a:solidFill>
                <a:srgbClr val="00B0F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7DCAE15-F229-7E4B-37C7-AE2DFF142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067" y="666194"/>
            <a:ext cx="2588682" cy="211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F55CC-8308-4F4C-8062-44AFC3ADF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07369"/>
            <a:ext cx="10515600" cy="1554956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</a:t>
            </a:r>
            <a:br>
              <a:rPr lang="it-IT"/>
            </a:br>
            <a:r>
              <a:rPr lang="it-IT"/>
              <a:t>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C5AB08-0683-D74C-89E0-A44CD121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35324C08-4F43-CB4B-A665-5BFE9D96EDFF}"/>
              </a:ext>
            </a:extLst>
          </p:cNvPr>
          <p:cNvCxnSpPr/>
          <p:nvPr userDrawn="1"/>
        </p:nvCxnSpPr>
        <p:spPr>
          <a:xfrm>
            <a:off x="831850" y="3979069"/>
            <a:ext cx="105838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9B2CA4EF-BF24-EA42-8A1A-43C85875F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F55CC-8308-4F4C-8062-44AFC3ADF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59333"/>
            <a:ext cx="10515600" cy="1554956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</a:t>
            </a:r>
            <a:br>
              <a:rPr lang="it-IT"/>
            </a:br>
            <a:r>
              <a:rPr lang="it-IT"/>
              <a:t>del titolo dello schema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B2CA4EF-BF24-EA42-8A1A-43C85875F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734097-D9D0-2246-BC05-018C10FC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6E386-DA79-A848-AEA5-869ABFB6D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60000"/>
            <a:ext cx="5181600" cy="4351338"/>
          </a:xfrm>
        </p:spPr>
        <p:txBody>
          <a:bodyPr lIns="90000"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BF3933-DC63-274E-B409-4A2C21BCB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0000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88182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52CA65-3DF8-7447-82B8-39FA73066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2331664"/>
            <a:ext cx="5157787" cy="1630736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4266BF8-6305-2F4C-A5B2-55BDB86852F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8000" y="4509246"/>
            <a:ext cx="5181600" cy="2002091"/>
          </a:xfrm>
        </p:spPr>
        <p:txBody>
          <a:bodyPr lIns="90000"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3FD749CD-7227-D546-8F69-99255A7A3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509246"/>
            <a:ext cx="5181600" cy="200209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3F084177-10DC-9643-8AEF-A4985B4D920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172200" y="2329648"/>
            <a:ext cx="5157787" cy="1630736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5BF4E7D-EDDD-2B42-9A3F-E7F86F43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5125"/>
            <a:ext cx="7560000" cy="972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28906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C42FF-7947-3144-B662-7908B5BF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Immagine 5" descr="Immagine che contiene fumo, esterni, arrivando, treno&#10;&#10;&#10;&#10;Descrizione generata automaticamente">
            <a:extLst>
              <a:ext uri="{FF2B5EF4-FFF2-40B4-BE49-F238E27FC236}">
                <a16:creationId xmlns:a16="http://schemas.microsoft.com/office/drawing/2014/main" id="{8BA18D4E-74CE-CB48-AAC7-696D04C42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1714500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48A494C-727E-B14B-A50C-DF6494AB6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2160000"/>
            <a:ext cx="5181600" cy="4351338"/>
          </a:xfrm>
        </p:spPr>
        <p:txBody>
          <a:bodyPr lIns="90000"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6798899C-CC55-DD4E-B02F-32AA221F7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0000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5916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94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0B791-2C3F-8A45-B55E-4BB8BCA02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60000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0E3BEF-39FD-134A-993F-4854E666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000" y="2160000"/>
            <a:ext cx="3932237" cy="3811588"/>
          </a:xfrm>
        </p:spPr>
        <p:txBody>
          <a:bodyPr lIns="9000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D10E117-B55E-9943-9EFF-F7FFB88A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5125"/>
            <a:ext cx="7560000" cy="972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9" name="Immagine 8" descr="Immagine che contiene interni, tavolo, sedendo, parete&#10;&#10;&#10;&#10;Descrizione generata automaticamente">
            <a:extLst>
              <a:ext uri="{FF2B5EF4-FFF2-40B4-BE49-F238E27FC236}">
                <a16:creationId xmlns:a16="http://schemas.microsoft.com/office/drawing/2014/main" id="{76320CFC-C235-8843-9352-ED591C377C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8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9083E4C5-D7DC-CB44-B6B2-82081F8BAC89}"/>
              </a:ext>
            </a:extLst>
          </p:cNvPr>
          <p:cNvGrpSpPr/>
          <p:nvPr userDrawn="1"/>
        </p:nvGrpSpPr>
        <p:grpSpPr>
          <a:xfrm>
            <a:off x="0" y="0"/>
            <a:ext cx="12193030" cy="6867962"/>
            <a:chOff x="0" y="-1"/>
            <a:chExt cx="12193030" cy="68679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806F6A0-22C5-3D4E-B809-B4ABA9951BE4}"/>
                </a:ext>
              </a:extLst>
            </p:cNvPr>
            <p:cNvSpPr/>
            <p:nvPr/>
          </p:nvSpPr>
          <p:spPr>
            <a:xfrm>
              <a:off x="0" y="-1"/>
              <a:ext cx="8758878" cy="3424193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641D080A-1061-434E-91F5-2765065665AF}"/>
                </a:ext>
              </a:extLst>
            </p:cNvPr>
            <p:cNvSpPr/>
            <p:nvPr/>
          </p:nvSpPr>
          <p:spPr>
            <a:xfrm>
              <a:off x="8756817" y="0"/>
              <a:ext cx="3435183" cy="3424193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E4E45E8-E658-B945-AF3C-305F9BAA78D5}"/>
                </a:ext>
              </a:extLst>
            </p:cNvPr>
            <p:cNvSpPr/>
            <p:nvPr/>
          </p:nvSpPr>
          <p:spPr>
            <a:xfrm>
              <a:off x="8757847" y="3424192"/>
              <a:ext cx="3435183" cy="3443769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720E7A1B-5A7F-3149-B4A6-51B3C9519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6454" y="5008767"/>
            <a:ext cx="4215606" cy="49173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800">
                <a:solidFill>
                  <a:srgbClr val="3EAAE1"/>
                </a:solidFill>
              </a:defRPr>
            </a:lvl1pPr>
          </a:lstStyle>
          <a:p>
            <a:r>
              <a:rPr lang="it-IT"/>
              <a:t>Nome Cognome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D08D1-85B7-1440-A78A-ABF573FDF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478" y="1584573"/>
            <a:ext cx="4129559" cy="4201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6F3B45B-3887-7E4C-AA4F-9A60A66684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0782" y="1442138"/>
            <a:ext cx="2435368" cy="5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1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883C05F6-118D-6546-8686-18E5FB66F8A2}"/>
              </a:ext>
            </a:extLst>
          </p:cNvPr>
          <p:cNvSpPr/>
          <p:nvPr userDrawn="1"/>
        </p:nvSpPr>
        <p:spPr>
          <a:xfrm>
            <a:off x="0" y="3425888"/>
            <a:ext cx="8758878" cy="34420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42E5F02-7618-F043-A60B-9A85B06AA4AE}"/>
              </a:ext>
            </a:extLst>
          </p:cNvPr>
          <p:cNvGrpSpPr/>
          <p:nvPr userDrawn="1"/>
        </p:nvGrpSpPr>
        <p:grpSpPr>
          <a:xfrm>
            <a:off x="0" y="0"/>
            <a:ext cx="12193030" cy="6867962"/>
            <a:chOff x="0" y="-1"/>
            <a:chExt cx="12193030" cy="686796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FB876FF-6795-074B-BF40-B874F6A4E529}"/>
                </a:ext>
              </a:extLst>
            </p:cNvPr>
            <p:cNvSpPr/>
            <p:nvPr/>
          </p:nvSpPr>
          <p:spPr>
            <a:xfrm>
              <a:off x="0" y="-1"/>
              <a:ext cx="8758878" cy="3424193"/>
            </a:xfrm>
            <a:prstGeom prst="rect">
              <a:avLst/>
            </a:prstGeom>
            <a:solidFill>
              <a:srgbClr val="37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6973F1E-F9F8-2849-AD31-C3310C91E57A}"/>
                </a:ext>
              </a:extLst>
            </p:cNvPr>
            <p:cNvSpPr/>
            <p:nvPr/>
          </p:nvSpPr>
          <p:spPr>
            <a:xfrm>
              <a:off x="8756817" y="0"/>
              <a:ext cx="3435183" cy="3424193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22A827C3-0357-F445-BC02-C9D481EDD57A}"/>
                </a:ext>
              </a:extLst>
            </p:cNvPr>
            <p:cNvSpPr/>
            <p:nvPr/>
          </p:nvSpPr>
          <p:spPr>
            <a:xfrm>
              <a:off x="8757847" y="3424192"/>
              <a:ext cx="3435183" cy="3443769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7FCAD127-11B3-BB4F-A7D2-CD144BC677D8}"/>
              </a:ext>
            </a:extLst>
          </p:cNvPr>
          <p:cNvSpPr/>
          <p:nvPr userDrawn="1"/>
        </p:nvSpPr>
        <p:spPr>
          <a:xfrm>
            <a:off x="895401" y="1049311"/>
            <a:ext cx="2037206" cy="1476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info@codearchitects.com</a:t>
            </a:r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0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Copyright ©</a:t>
            </a:r>
          </a:p>
          <a:p>
            <a:r>
              <a:rPr lang="en-US" sz="1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Architects </a:t>
            </a:r>
            <a:r>
              <a:rPr lang="en-US" sz="1000" b="1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Srl</a:t>
            </a:r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0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0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Design by</a:t>
            </a:r>
          </a:p>
          <a:p>
            <a:r>
              <a:rPr lang="en-US" sz="1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Architects Communication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551451A-22FB-2749-A055-92613F9E3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85565" y="4756387"/>
            <a:ext cx="1977672" cy="848786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0ED36AA-217F-B242-AB60-6F3586C786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401" y="4608819"/>
            <a:ext cx="2136233" cy="12096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ED101F-4149-C342-802A-2954FAF68DD2}"/>
              </a:ext>
            </a:extLst>
          </p:cNvPr>
          <p:cNvSpPr txBox="1"/>
          <p:nvPr userDrawn="1"/>
        </p:nvSpPr>
        <p:spPr>
          <a:xfrm>
            <a:off x="3998615" y="4151827"/>
            <a:ext cx="28252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Datacenter</a:t>
            </a: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 Development </a:t>
            </a: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 err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</a:t>
            </a:r>
            <a:endParaRPr lang="it-IT" sz="1200" b="1">
              <a:solidFill>
                <a:srgbClr val="C7B39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 err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Platform</a:t>
            </a: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Collaboration and Content</a:t>
            </a: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Messaging</a:t>
            </a:r>
          </a:p>
          <a:p>
            <a:pPr algn="l"/>
            <a:r>
              <a:rPr lang="it-IT" sz="1200">
                <a:solidFill>
                  <a:srgbClr val="C7B39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Gold </a:t>
            </a:r>
            <a:r>
              <a:rPr lang="it-IT" sz="1200" b="1">
                <a:solidFill>
                  <a:srgbClr val="C7B39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Analytics</a:t>
            </a:r>
          </a:p>
          <a:p>
            <a:pPr algn="l"/>
            <a:endParaRPr lang="it-IT" sz="1200">
              <a:solidFill>
                <a:srgbClr val="C7B39A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it-IT" sz="12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Silver </a:t>
            </a:r>
            <a:r>
              <a:rPr lang="it-IT" sz="1200" b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 Integration</a:t>
            </a:r>
          </a:p>
          <a:p>
            <a:pPr algn="l"/>
            <a:r>
              <a:rPr lang="it-IT" sz="12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Silver </a:t>
            </a:r>
            <a:r>
              <a:rPr lang="it-IT" sz="1200" b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Small and </a:t>
            </a:r>
            <a:r>
              <a:rPr lang="it-IT" sz="1200" b="1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Midmarket</a:t>
            </a:r>
            <a:br>
              <a:rPr lang="it-IT" sz="1200" b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it-IT" sz="1200" b="1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</a:t>
            </a:r>
            <a:r>
              <a:rPr lang="it-IT" sz="1200" b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Solutions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808EDF-2352-854D-9A54-365C2A826B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0782" y="1442138"/>
            <a:ext cx="2435368" cy="5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10908000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8" name="Immagine 7" descr="Immagine che contiene fumo, esterni, arrivando, treno&#10;&#10;&#10;&#10;Descrizione generata automaticamente">
            <a:extLst>
              <a:ext uri="{FF2B5EF4-FFF2-40B4-BE49-F238E27FC236}">
                <a16:creationId xmlns:a16="http://schemas.microsoft.com/office/drawing/2014/main" id="{40079B8D-9EA3-2E4B-98A2-339FD69E2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7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10908000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5" name="Immagine 4" descr="Immagine che contiene persona, donna, uomo, abbigliamento&#10;&#10;&#10;&#10;Descrizione generata automaticamente">
            <a:extLst>
              <a:ext uri="{FF2B5EF4-FFF2-40B4-BE49-F238E27FC236}">
                <a16:creationId xmlns:a16="http://schemas.microsoft.com/office/drawing/2014/main" id="{0046F205-F903-4745-8150-DC5160EFD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003" y="-1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1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676E60C6-0293-D649-95B6-1285F77A6F56}"/>
              </a:ext>
            </a:extLst>
          </p:cNvPr>
          <p:cNvSpPr/>
          <p:nvPr userDrawn="1"/>
        </p:nvSpPr>
        <p:spPr>
          <a:xfrm>
            <a:off x="0" y="0"/>
            <a:ext cx="8763000" cy="1714500"/>
          </a:xfrm>
          <a:prstGeom prst="rect">
            <a:avLst/>
          </a:prstGeom>
          <a:gradFill flip="none" rotWithShape="1">
            <a:gsLst>
              <a:gs pos="0">
                <a:srgbClr val="C6C6C6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10908000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B452BB-1F5B-BF43-AF6E-EC2664B2A6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olo e contenuto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5D41339-06D7-564C-9455-C05333DB978D}"/>
              </a:ext>
            </a:extLst>
          </p:cNvPr>
          <p:cNvSpPr/>
          <p:nvPr userDrawn="1"/>
        </p:nvSpPr>
        <p:spPr>
          <a:xfrm>
            <a:off x="0" y="0"/>
            <a:ext cx="493614" cy="171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10908000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B452BB-1F5B-BF43-AF6E-EC2664B2A6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olo e contenuto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10908000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222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8114FDA2-EB6B-2C45-8E75-D64DF477F9CA}"/>
              </a:ext>
            </a:extLst>
          </p:cNvPr>
          <p:cNvGrpSpPr/>
          <p:nvPr userDrawn="1"/>
        </p:nvGrpSpPr>
        <p:grpSpPr>
          <a:xfrm>
            <a:off x="0" y="0"/>
            <a:ext cx="6096000" cy="6875562"/>
            <a:chOff x="0" y="0"/>
            <a:chExt cx="6096000" cy="687556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4D15736-58CD-A64F-A5F9-8F338E926D12}"/>
                </a:ext>
              </a:extLst>
            </p:cNvPr>
            <p:cNvSpPr/>
            <p:nvPr/>
          </p:nvSpPr>
          <p:spPr>
            <a:xfrm>
              <a:off x="0" y="0"/>
              <a:ext cx="6096000" cy="17145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9A2FF3A8-0662-9142-90E1-7CDC38345832}"/>
                </a:ext>
              </a:extLst>
            </p:cNvPr>
            <p:cNvSpPr/>
            <p:nvPr/>
          </p:nvSpPr>
          <p:spPr>
            <a:xfrm>
              <a:off x="0" y="1714500"/>
              <a:ext cx="6096000" cy="5161062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AE3175-E7A5-1447-8DC5-1BE00BEA7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651EC5-EF31-E34C-A673-892CA127F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18736" y="987425"/>
            <a:ext cx="4736652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ACEF424-807B-A049-BFF8-CB1F00EC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5002707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E1BB0E4F-B2A7-DC48-9145-987FD35B0C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7999" y="2160000"/>
            <a:ext cx="5002707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578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7572769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E1633B-E742-5245-8A4D-CE4E6CB8927C}"/>
              </a:ext>
            </a:extLst>
          </p:cNvPr>
          <p:cNvSpPr/>
          <p:nvPr userDrawn="1"/>
        </p:nvSpPr>
        <p:spPr>
          <a:xfrm>
            <a:off x="8763000" y="1714500"/>
            <a:ext cx="3428999" cy="5143499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C17E81-891D-D348-8AFE-F80CC805A9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93213" y="2160588"/>
            <a:ext cx="2600325" cy="4225925"/>
          </a:xfrm>
        </p:spPr>
        <p:txBody>
          <a:bodyPr>
            <a:normAutofit/>
          </a:bodyPr>
          <a:lstStyle>
            <a:lvl1pPr>
              <a:defRPr sz="1400">
                <a:solidFill>
                  <a:srgbClr val="3EAAE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8" name="Immagine 7" descr="Immagine che contiene interni, tavolo, sedendo, parete&#10;&#10;&#10;&#10;Descrizione generata automaticamente">
            <a:extLst>
              <a:ext uri="{FF2B5EF4-FFF2-40B4-BE49-F238E27FC236}">
                <a16:creationId xmlns:a16="http://schemas.microsoft.com/office/drawing/2014/main" id="{E672892F-5B75-6849-AC6B-2B87D7E4E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3D32-3CD5-3C49-8B9E-0FFD42CD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5125"/>
            <a:ext cx="7572769" cy="972468"/>
          </a:xfrm>
        </p:spPr>
        <p:txBody>
          <a:bodyPr>
            <a:normAutofit/>
          </a:bodyPr>
          <a:lstStyle>
            <a:lvl1pPr>
              <a:defRPr sz="300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3C3B79-DF10-8146-957A-A7EF3CA7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2160000"/>
            <a:ext cx="7572769" cy="42265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8" name="Immagine 7" descr="Immagine che contiene albero, esterni&#10;&#10;&#10;&#10;Descrizione generata automaticamente">
            <a:extLst>
              <a:ext uri="{FF2B5EF4-FFF2-40B4-BE49-F238E27FC236}">
                <a16:creationId xmlns:a16="http://schemas.microsoft.com/office/drawing/2014/main" id="{E8254D37-8908-1048-BF6B-EDCDC5912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0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D19C12B8-8FBF-164E-B59E-EE28F060142A}"/>
              </a:ext>
            </a:extLst>
          </p:cNvPr>
          <p:cNvGrpSpPr/>
          <p:nvPr userDrawn="1"/>
        </p:nvGrpSpPr>
        <p:grpSpPr>
          <a:xfrm>
            <a:off x="0" y="0"/>
            <a:ext cx="12192000" cy="6875562"/>
            <a:chOff x="0" y="0"/>
            <a:chExt cx="12192000" cy="6875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5B96BF1-1A28-7747-ABB9-C733FE0190EC}"/>
                </a:ext>
              </a:extLst>
            </p:cNvPr>
            <p:cNvSpPr/>
            <p:nvPr/>
          </p:nvSpPr>
          <p:spPr>
            <a:xfrm>
              <a:off x="0" y="0"/>
              <a:ext cx="8763000" cy="17145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AC5BBDB4-A70E-BF4D-83EC-987ECC5B69D7}"/>
                </a:ext>
              </a:extLst>
            </p:cNvPr>
            <p:cNvSpPr/>
            <p:nvPr/>
          </p:nvSpPr>
          <p:spPr>
            <a:xfrm>
              <a:off x="8763000" y="0"/>
              <a:ext cx="3429000" cy="1714500"/>
            </a:xfrm>
            <a:prstGeom prst="rect">
              <a:avLst/>
            </a:prstGeom>
            <a:solidFill>
              <a:srgbClr val="40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B9B2F4F-F813-BE44-9BAF-A2E7DFD5FBB7}"/>
                </a:ext>
              </a:extLst>
            </p:cNvPr>
            <p:cNvSpPr/>
            <p:nvPr/>
          </p:nvSpPr>
          <p:spPr>
            <a:xfrm>
              <a:off x="0" y="1714500"/>
              <a:ext cx="12192000" cy="5161062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174AAA-A111-8B4B-925A-293B9901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5125"/>
            <a:ext cx="7560000" cy="9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3EBAA8-83C6-734F-9FB2-B5A4331B0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2160000"/>
            <a:ext cx="10980000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98C791-2F67-6C49-BCF0-82F891868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5958666-92AD-AD45-958B-DA2EA729E0E7}" type="datetimeFigureOut">
              <a:rPr lang="it-IT" smtClean="0"/>
              <a:pPr/>
              <a:t>26/06/2025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2EE39B-B849-774F-8BBA-DD1E0B5E3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FEC37E-7319-F54B-ABCF-B95FAD6F5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0C990F3-9C66-3F4F-AFAF-F233E8B1D1E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5CCA3B2-81D4-CC46-BAF6-3916576C571F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2406" y="777824"/>
            <a:ext cx="1317625" cy="1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6" r:id="rId5"/>
    <p:sldLayoutId id="2147483667" r:id="rId6"/>
    <p:sldLayoutId id="2147483657" r:id="rId7"/>
    <p:sldLayoutId id="2147483661" r:id="rId8"/>
    <p:sldLayoutId id="2147483662" r:id="rId9"/>
    <p:sldLayoutId id="2147483651" r:id="rId10"/>
    <p:sldLayoutId id="2147483668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4" r:id="rId17"/>
    <p:sldLayoutId id="214748366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0070C0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62120-98C9-2A46-91A5-29C403E0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600" y="838800"/>
            <a:ext cx="7866152" cy="677179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Soluzione</a:t>
            </a:r>
            <a:r>
              <a:rPr lang="en-US" i="1" dirty="0"/>
              <a:t> Hackathon 26/06/2025</a:t>
            </a:r>
            <a:br>
              <a:rPr lang="en-US" dirty="0"/>
            </a:br>
            <a:endParaRPr lang="it-IT" dirty="0">
              <a:latin typeface="Lato"/>
              <a:ea typeface="Lato"/>
              <a:cs typeface="Lato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3F9CF-E9AD-8242-B80C-BB0847B6C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554" y="1740185"/>
            <a:ext cx="7297200" cy="811466"/>
          </a:xfrm>
        </p:spPr>
        <p:txBody>
          <a:bodyPr/>
          <a:lstStyle/>
          <a:p>
            <a:r>
              <a:rPr lang="en-US" sz="2400" dirty="0"/>
              <a:t>Sith Lords Team</a:t>
            </a:r>
            <a:endParaRPr lang="it-IT" dirty="0"/>
          </a:p>
        </p:txBody>
      </p:sp>
      <p:pic>
        <p:nvPicPr>
          <p:cNvPr id="10" name="Picture 9" descr="A space ship in the sky&#10;&#10;AI-generated content may be incorrect.">
            <a:extLst>
              <a:ext uri="{FF2B5EF4-FFF2-40B4-BE49-F238E27FC236}">
                <a16:creationId xmlns:a16="http://schemas.microsoft.com/office/drawing/2014/main" id="{001E47EF-1B67-068C-7BBA-AFADC486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5857"/>
            <a:ext cx="8767187" cy="4090729"/>
          </a:xfrm>
          <a:prstGeom prst="rect">
            <a:avLst/>
          </a:prstGeom>
        </p:spPr>
      </p:pic>
      <p:pic>
        <p:nvPicPr>
          <p:cNvPr id="12" name="Picture 11" descr="A person in a garment holding a light saber&#10;&#10;AI-generated content may be incorrect.">
            <a:extLst>
              <a:ext uri="{FF2B5EF4-FFF2-40B4-BE49-F238E27FC236}">
                <a16:creationId xmlns:a16="http://schemas.microsoft.com/office/drawing/2014/main" id="{363C9FBB-937E-DBC4-557C-BAECCBE0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78" y="2835442"/>
            <a:ext cx="1767744" cy="29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7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BBE82-05DF-1C9D-E3EF-F96E886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Criticità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060B56-656B-0E62-ACB7-B2D0B8AA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sz="3600" b="0" i="1" dirty="0">
              <a:effectLst/>
              <a:latin typeface="AmazonEmber"/>
            </a:endParaRPr>
          </a:p>
          <a:p>
            <a:pPr marL="0" indent="0">
              <a:buNone/>
            </a:pPr>
            <a:r>
              <a:rPr lang="it-IT" sz="3600" i="1" dirty="0">
                <a:latin typeface="AmazonEmber"/>
              </a:rPr>
              <a:t>- </a:t>
            </a:r>
            <a:r>
              <a:rPr lang="it-IT" sz="3600" b="0" i="1" dirty="0">
                <a:effectLst/>
                <a:latin typeface="AmazonEmber"/>
              </a:rPr>
              <a:t>Mantenere la RAM nei limiti d</a:t>
            </a:r>
            <a:r>
              <a:rPr lang="it-IT" sz="3600" i="1" dirty="0">
                <a:latin typeface="AmazonEmber"/>
              </a:rPr>
              <a:t>ei 500MB</a:t>
            </a:r>
          </a:p>
          <a:p>
            <a:pPr>
              <a:buFontTx/>
              <a:buChar char="-"/>
            </a:pPr>
            <a:endParaRPr lang="it-IT" sz="3600" b="0" i="1" dirty="0">
              <a:effectLst/>
              <a:latin typeface="AmazonEmber"/>
            </a:endParaRPr>
          </a:p>
          <a:p>
            <a:pPr>
              <a:buFontTx/>
              <a:buChar char="-"/>
            </a:pPr>
            <a:endParaRPr lang="it-IT" sz="3600" i="1" dirty="0">
              <a:latin typeface="AmazonEmber"/>
            </a:endParaRPr>
          </a:p>
          <a:p>
            <a:pPr>
              <a:buFontTx/>
              <a:buChar char="-"/>
            </a:pPr>
            <a:r>
              <a:rPr lang="it-IT" sz="3600" b="0" i="1" dirty="0">
                <a:effectLst/>
                <a:latin typeface="AmazonEmber"/>
              </a:rPr>
              <a:t>Ridurre al minimo i tempi di esecuzione</a:t>
            </a:r>
          </a:p>
        </p:txBody>
      </p:sp>
      <p:pic>
        <p:nvPicPr>
          <p:cNvPr id="4" name="Picture 3" descr="A space ship in the sky&#10;&#10;AI-generated content may be incorrect.">
            <a:extLst>
              <a:ext uri="{FF2B5EF4-FFF2-40B4-BE49-F238E27FC236}">
                <a16:creationId xmlns:a16="http://schemas.microsoft.com/office/drawing/2014/main" id="{00F21E75-835A-94D4-2BBE-F57AE00A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201" y="0"/>
            <a:ext cx="3671799" cy="17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BBE82-05DF-1C9D-E3EF-F96E886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External Merge Sort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E84A16-7A3D-2163-1702-0E350E025D67}"/>
              </a:ext>
            </a:extLst>
          </p:cNvPr>
          <p:cNvSpPr txBox="1"/>
          <p:nvPr/>
        </p:nvSpPr>
        <p:spPr>
          <a:xfrm>
            <a:off x="307218" y="1919292"/>
            <a:ext cx="1171913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Fase 1: Divisione e Ordinamento dei "</a:t>
            </a:r>
            <a:r>
              <a:rPr lang="it-IT" sz="2400" dirty="0" err="1">
                <a:solidFill>
                  <a:schemeClr val="bg1"/>
                </a:solidFill>
              </a:rPr>
              <a:t>Chunk</a:t>
            </a:r>
            <a:r>
              <a:rPr lang="it-IT" sz="2400" dirty="0">
                <a:solidFill>
                  <a:schemeClr val="bg1"/>
                </a:solidFill>
              </a:rPr>
              <a:t>" (Funzione </a:t>
            </a:r>
            <a:r>
              <a:rPr lang="it-IT" sz="2400" b="1" i="1" dirty="0" err="1">
                <a:solidFill>
                  <a:schemeClr val="bg1"/>
                </a:solidFill>
              </a:rPr>
              <a:t>splitAndSortChunksParallel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Il file di input (es. 2 GB) è troppo grande per essere caricato completamente nella RAM per un ordinamento standard.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La Soluzione: Il programma legge il file pezzo per pezzo, creando dei "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" (blocchi) di dati di una dimensione gestibile (es. 100 MB, come definito in </a:t>
            </a:r>
            <a:r>
              <a:rPr lang="it-IT" sz="1600" b="1" i="1" dirty="0" err="1">
                <a:solidFill>
                  <a:schemeClr val="bg1"/>
                </a:solidFill>
              </a:rPr>
              <a:t>maxDiskSize</a:t>
            </a:r>
            <a:r>
              <a:rPr lang="it-IT" sz="1600" dirty="0">
                <a:solidFill>
                  <a:schemeClr val="bg1"/>
                </a:solidFill>
              </a:rPr>
              <a:t>).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</a:rPr>
              <a:t>Ordinamento in Parallelo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Il programma sfrutta tutti i core della CPU (</a:t>
            </a:r>
            <a:r>
              <a:rPr lang="it-IT" sz="1600" b="1" i="1" dirty="0" err="1">
                <a:solidFill>
                  <a:schemeClr val="bg1"/>
                </a:solidFill>
              </a:rPr>
              <a:t>runtime.NumCPU</a:t>
            </a:r>
            <a:r>
              <a:rPr lang="it-IT" sz="1600" b="1" i="1" dirty="0">
                <a:solidFill>
                  <a:schemeClr val="bg1"/>
                </a:solidFill>
              </a:rPr>
              <a:t>()</a:t>
            </a:r>
            <a:r>
              <a:rPr lang="it-IT" sz="1600" dirty="0">
                <a:solidFill>
                  <a:schemeClr val="bg1"/>
                </a:solidFill>
              </a:rPr>
              <a:t>) per ordinare questi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in parallelo. Mentre un core sta ordinando il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A, un altro può ordinare il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B, e così via. Questo velocizza enormemente il processo.</a:t>
            </a:r>
          </a:p>
          <a:p>
            <a:r>
              <a:rPr lang="it-IT" sz="1600" dirty="0">
                <a:solidFill>
                  <a:schemeClr val="bg1"/>
                </a:solidFill>
              </a:rPr>
              <a:t>La funzione </a:t>
            </a:r>
            <a:r>
              <a:rPr lang="it-IT" sz="1600" b="1" i="1" dirty="0" err="1">
                <a:solidFill>
                  <a:schemeClr val="bg1"/>
                </a:solidFill>
              </a:rPr>
              <a:t>sort.Strings</a:t>
            </a:r>
            <a:r>
              <a:rPr lang="it-IT" sz="1600" b="1" i="1" dirty="0">
                <a:solidFill>
                  <a:schemeClr val="bg1"/>
                </a:solidFill>
              </a:rPr>
              <a:t>() </a:t>
            </a:r>
            <a:r>
              <a:rPr lang="it-IT" sz="1600" dirty="0">
                <a:solidFill>
                  <a:schemeClr val="bg1"/>
                </a:solidFill>
              </a:rPr>
              <a:t>viene usata per ordinare ogni singolo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in RAM.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</a:rPr>
              <a:t>Salvataggio su Disco</a:t>
            </a:r>
          </a:p>
          <a:p>
            <a:r>
              <a:rPr lang="it-IT" sz="1600" dirty="0">
                <a:solidFill>
                  <a:schemeClr val="bg1"/>
                </a:solidFill>
              </a:rPr>
              <a:t>Una volta che un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è stato ordinato, viene salvato su disco come un file temporaneo (es. chunk_001.txt, chunk_002.txt, etc.).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</a:rPr>
              <a:t>Risultato della Fase 1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Alla fine di questo passaggio, non abbiamo un unico file ordinato, ma una cartella piena di file più piccoli, ognuno dei quali è perfettamente ordinato al suo interno.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space ship in the sky&#10;&#10;AI-generated content may be incorrect.">
            <a:extLst>
              <a:ext uri="{FF2B5EF4-FFF2-40B4-BE49-F238E27FC236}">
                <a16:creationId xmlns:a16="http://schemas.microsoft.com/office/drawing/2014/main" id="{D8D077C4-471F-4E55-A514-DD13A4ED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201" y="0"/>
            <a:ext cx="3671799" cy="17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BBE82-05DF-1C9D-E3EF-F96E886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K-Way Merge</a:t>
            </a:r>
          </a:p>
        </p:txBody>
      </p:sp>
      <p:pic>
        <p:nvPicPr>
          <p:cNvPr id="5" name="Picture 4" descr="A space ship in the sky&#10;&#10;AI-generated content may be incorrect.">
            <a:extLst>
              <a:ext uri="{FF2B5EF4-FFF2-40B4-BE49-F238E27FC236}">
                <a16:creationId xmlns:a16="http://schemas.microsoft.com/office/drawing/2014/main" id="{ECAFFD15-5ABE-6044-1D00-4BD0E2C0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201" y="0"/>
            <a:ext cx="3671799" cy="1713244"/>
          </a:xfrm>
          <a:prstGeom prst="rect">
            <a:avLst/>
          </a:prstGeom>
        </p:spPr>
      </p:pic>
      <p:sp>
        <p:nvSpPr>
          <p:cNvPr id="6" name="CasellaDiTesto 10">
            <a:extLst>
              <a:ext uri="{FF2B5EF4-FFF2-40B4-BE49-F238E27FC236}">
                <a16:creationId xmlns:a16="http://schemas.microsoft.com/office/drawing/2014/main" id="{DCDC00FB-A581-CE1F-B25D-4E3D099534F6}"/>
              </a:ext>
            </a:extLst>
          </p:cNvPr>
          <p:cNvSpPr txBox="1"/>
          <p:nvPr/>
        </p:nvSpPr>
        <p:spPr>
          <a:xfrm>
            <a:off x="307218" y="1804992"/>
            <a:ext cx="1165452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Fase 2: Fusione Ordinata dei </a:t>
            </a:r>
            <a:r>
              <a:rPr lang="it-IT" sz="2400" dirty="0" err="1">
                <a:solidFill>
                  <a:schemeClr val="bg1"/>
                </a:solidFill>
              </a:rPr>
              <a:t>Chunk</a:t>
            </a:r>
            <a:r>
              <a:rPr lang="it-IT" sz="2400" dirty="0">
                <a:solidFill>
                  <a:schemeClr val="bg1"/>
                </a:solidFill>
              </a:rPr>
              <a:t> (Funzione </a:t>
            </a:r>
            <a:r>
              <a:rPr lang="it-IT" sz="2400" b="1" i="1" dirty="0" err="1">
                <a:solidFill>
                  <a:schemeClr val="bg1"/>
                </a:solidFill>
              </a:rPr>
              <a:t>mergeChunks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Il programma esegue una "fusione" (merge) intelligente di tutti i file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. Non li carica tutti in memoria, ma legge solo la prima riga di ciascun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</a:rPr>
              <a:t>L'Uso dell'Heap (Il "Cervello" del Merge)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Per tenere traccia di quale sia la riga successiva da scrivere nel file finale, il codice usa una struttura dati chiamata </a:t>
            </a:r>
            <a:r>
              <a:rPr lang="it-IT" sz="1600" b="1" i="1" dirty="0">
                <a:solidFill>
                  <a:schemeClr val="bg1"/>
                </a:solidFill>
              </a:rPr>
              <a:t>Min-Heap</a:t>
            </a:r>
            <a:r>
              <a:rPr lang="it-IT" sz="1600" dirty="0">
                <a:solidFill>
                  <a:schemeClr val="bg1"/>
                </a:solidFill>
              </a:rPr>
              <a:t>.</a:t>
            </a:r>
          </a:p>
          <a:p>
            <a:r>
              <a:rPr lang="it-IT" sz="1600" dirty="0">
                <a:solidFill>
                  <a:schemeClr val="bg1"/>
                </a:solidFill>
              </a:rPr>
              <a:t>Immagina l'heap come un "selezionatore" che guarda la prima riga disponibile di ogni file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e ti dice istantaneamente: "La riga alfabeticamente più piccola in assoluto è questa, e proviene dal file chunk_042.txt".</a:t>
            </a:r>
          </a:p>
          <a:p>
            <a:pPr algn="ctr"/>
            <a:endParaRPr lang="it-IT" sz="1600" b="1" dirty="0">
              <a:solidFill>
                <a:schemeClr val="bg1"/>
              </a:solidFill>
            </a:endParaRPr>
          </a:p>
          <a:p>
            <a:pPr algn="ctr"/>
            <a:r>
              <a:rPr lang="it-IT" sz="1600" b="1">
                <a:solidFill>
                  <a:schemeClr val="bg1"/>
                </a:solidFill>
              </a:rPr>
              <a:t>Il </a:t>
            </a:r>
            <a:r>
              <a:rPr lang="it-IT" sz="1600" b="1" dirty="0">
                <a:solidFill>
                  <a:schemeClr val="bg1"/>
                </a:solidFill>
              </a:rPr>
              <a:t>Ciclo </a:t>
            </a:r>
            <a:r>
              <a:rPr lang="it-IT" sz="1600" b="1">
                <a:solidFill>
                  <a:schemeClr val="bg1"/>
                </a:solidFill>
              </a:rPr>
              <a:t>di Fusione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a. Chiede all'heap l'elemento più piccolo.</a:t>
            </a:r>
          </a:p>
          <a:p>
            <a:r>
              <a:rPr lang="it-IT" sz="1600" dirty="0">
                <a:solidFill>
                  <a:schemeClr val="bg1"/>
                </a:solidFill>
              </a:rPr>
              <a:t>b. Scrive questo elemento nel file di output finale (merged_5.txt).</a:t>
            </a:r>
          </a:p>
          <a:p>
            <a:r>
              <a:rPr lang="it-IT" sz="1600" dirty="0">
                <a:solidFill>
                  <a:schemeClr val="bg1"/>
                </a:solidFill>
              </a:rPr>
              <a:t>c. Torna al file da cui ha preso la riga (es. chunk_042.txt), legge la riga successiva e la inserisce di nuovo nell'heap.</a:t>
            </a:r>
          </a:p>
          <a:p>
            <a:r>
              <a:rPr lang="it-IT" sz="1600" dirty="0">
                <a:solidFill>
                  <a:schemeClr val="bg1"/>
                </a:solidFill>
              </a:rPr>
              <a:t>d. L'heap si riorganizza per trovare il nuovo minimo, e il ciclo ricomincia finché tutte le righe di tutti i file </a:t>
            </a:r>
            <a:r>
              <a:rPr lang="it-IT" sz="1600" dirty="0" err="1">
                <a:solidFill>
                  <a:schemeClr val="bg1"/>
                </a:solidFill>
              </a:rPr>
              <a:t>chunk</a:t>
            </a:r>
            <a:r>
              <a:rPr lang="it-IT" sz="1600" dirty="0">
                <a:solidFill>
                  <a:schemeClr val="bg1"/>
                </a:solidFill>
              </a:rPr>
              <a:t> non sono state lette e scritte nel file finale.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b="1" dirty="0">
                <a:solidFill>
                  <a:schemeClr val="bg1"/>
                </a:solidFill>
              </a:rPr>
              <a:t>Risultato della Fase 2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Un singolo file di output, perfettamente ordinato, creato senza mai aver caricato l'intero set di dati in memoria contemporaneamente.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5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0D8C49E-C6C5-2742-9BB8-347A23CF7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6454" y="4244678"/>
            <a:ext cx="4215606" cy="22062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Sith Lords Team</a:t>
            </a:r>
            <a:endParaRPr lang="it-IT" dirty="0">
              <a:solidFill>
                <a:schemeClr val="bg1"/>
              </a:solidFill>
            </a:endParaRPr>
          </a:p>
          <a:p>
            <a:endParaRPr lang="it-IT" i="1" dirty="0">
              <a:solidFill>
                <a:schemeClr val="bg1"/>
              </a:solidFill>
            </a:endParaRPr>
          </a:p>
          <a:p>
            <a:endParaRPr lang="it-IT" i="1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in a garment holding a light saber&#10;&#10;AI-generated content may be incorrect.">
            <a:extLst>
              <a:ext uri="{FF2B5EF4-FFF2-40B4-BE49-F238E27FC236}">
                <a16:creationId xmlns:a16="http://schemas.microsoft.com/office/drawing/2014/main" id="{D7AEC7FF-CB9C-710D-7C20-43C8BD18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2228675"/>
            <a:ext cx="2543552" cy="42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16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PPT_CA_2021" id="{6CE26FBD-B0B2-054F-9F16-109EE0C6F6FD}" vid="{F33B75B8-FCF9-2042-88F5-CF36F3B6C1C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8E146DD4912744A944B7C7218FA3BD" ma:contentTypeVersion="15" ma:contentTypeDescription="Creare un nuovo documento." ma:contentTypeScope="" ma:versionID="0e110f43104a08fba60a1902455ed140">
  <xsd:schema xmlns:xsd="http://www.w3.org/2001/XMLSchema" xmlns:xs="http://www.w3.org/2001/XMLSchema" xmlns:p="http://schemas.microsoft.com/office/2006/metadata/properties" xmlns:ns3="b280590e-d7ec-4bbb-9617-a349b29c7c13" xmlns:ns4="4e1cfc14-3e88-4a6a-a831-5dfeb26dff7b" targetNamespace="http://schemas.microsoft.com/office/2006/metadata/properties" ma:root="true" ma:fieldsID="6324085064082847e4544b3cde65e3d2" ns3:_="" ns4:_="">
    <xsd:import namespace="b280590e-d7ec-4bbb-9617-a349b29c7c13"/>
    <xsd:import namespace="4e1cfc14-3e88-4a6a-a831-5dfeb26dff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0590e-d7ec-4bbb-9617-a349b29c7c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cfc14-3e88-4a6a-a831-5dfeb26dff7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280590e-d7ec-4bbb-9617-a349b29c7c13" xsi:nil="true"/>
  </documentManagement>
</p:properties>
</file>

<file path=customXml/itemProps1.xml><?xml version="1.0" encoding="utf-8"?>
<ds:datastoreItem xmlns:ds="http://schemas.openxmlformats.org/officeDocument/2006/customXml" ds:itemID="{D99D01D6-76EC-40EA-9051-C983DEDC1F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80590e-d7ec-4bbb-9617-a349b29c7c13"/>
    <ds:schemaRef ds:uri="4e1cfc14-3e88-4a6a-a831-5dfeb26dff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7D88EA-B655-4256-A975-3C9EDEE7DF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6B7A4-9F9F-410B-AD1D-DE18EE907011}">
  <ds:schemaRefs>
    <ds:schemaRef ds:uri="4e1cfc14-3e88-4a6a-a831-5dfeb26dff7b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b280590e-d7ec-4bbb-9617-a349b29c7c1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1a59e398-83d8-4052-aec9-74a7d6461c5e}" enabled="0" method="" siteId="{1a59e398-83d8-4052-aec9-74a7d6461c5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493</Words>
  <Application>Microsoft Office PowerPoint</Application>
  <PresentationFormat>Widescreen</PresentationFormat>
  <Paragraphs>41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AmazonEmber</vt:lpstr>
      <vt:lpstr>Arial</vt:lpstr>
      <vt:lpstr>Calibri</vt:lpstr>
      <vt:lpstr>Lato</vt:lpstr>
      <vt:lpstr>Lato Light</vt:lpstr>
      <vt:lpstr>Tema di Office</vt:lpstr>
      <vt:lpstr>Soluzione Hackathon 26/06/2025 </vt:lpstr>
      <vt:lpstr>Criticità del problema proposto</vt:lpstr>
      <vt:lpstr>Algoritmo External Merge Sort</vt:lpstr>
      <vt:lpstr>K-Way Merge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Morisco</dc:creator>
  <cp:lastModifiedBy>Andrea Fraccalvieri</cp:lastModifiedBy>
  <cp:revision>95</cp:revision>
  <dcterms:created xsi:type="dcterms:W3CDTF">2022-06-16T07:26:44Z</dcterms:created>
  <dcterms:modified xsi:type="dcterms:W3CDTF">2025-06-26T16:30:50Z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0x010100398E146DD4912744A944B7C7218FA3BD</vt:lpwstr>
  </property>
</Properties>
</file>